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  <p:embeddedFont>
      <p:font typeface="Bukhari Script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18871" y="9258300"/>
            <a:ext cx="18925742" cy="1150106"/>
          </a:xfrm>
          <a:prstGeom prst="rect">
            <a:avLst/>
          </a:prstGeom>
          <a:solidFill>
            <a:srgbClr val="FFCC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345" t="0" r="3110" b="1849"/>
          <a:stretch>
            <a:fillRect/>
          </a:stretch>
        </p:blipFill>
        <p:spPr>
          <a:xfrm flipH="false" flipV="false" rot="0">
            <a:off x="1161923" y="1028700"/>
            <a:ext cx="10601068" cy="18988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5026" t="0" r="5026" b="0"/>
          <a:stretch>
            <a:fillRect/>
          </a:stretch>
        </p:blipFill>
        <p:spPr>
          <a:xfrm flipH="false" flipV="false" rot="0">
            <a:off x="11896213" y="1028700"/>
            <a:ext cx="5931086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2061092"/>
            <a:ext cx="10734291" cy="646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7"/>
              </a:lnSpc>
            </a:pPr>
          </a:p>
          <a:p>
            <a:pPr algn="ctr">
              <a:lnSpc>
                <a:spcPts val="5547"/>
              </a:lnSpc>
            </a:pPr>
          </a:p>
          <a:p>
            <a:pPr algn="ctr">
              <a:lnSpc>
                <a:spcPts val="5287"/>
              </a:lnSpc>
            </a:pPr>
            <a:r>
              <a:rPr lang="en-US" sz="4067" spc="569">
                <a:solidFill>
                  <a:srgbClr val="000000"/>
                </a:solidFill>
                <a:latin typeface="Poppins Bold"/>
              </a:rPr>
              <a:t>GHASSAN ALREHAILI</a:t>
            </a:r>
          </a:p>
          <a:p>
            <a:pPr algn="ctr">
              <a:lnSpc>
                <a:spcPts val="5287"/>
              </a:lnSpc>
            </a:pPr>
            <a:r>
              <a:rPr lang="en-US" sz="4067" spc="569">
                <a:solidFill>
                  <a:srgbClr val="000000"/>
                </a:solidFill>
                <a:latin typeface="Poppins Bold"/>
              </a:rPr>
              <a:t>MAHA ALHARQAN</a:t>
            </a:r>
          </a:p>
          <a:p>
            <a:pPr algn="ctr">
              <a:lnSpc>
                <a:spcPts val="5287"/>
              </a:lnSpc>
            </a:pPr>
            <a:r>
              <a:rPr lang="en-US" sz="4067" spc="569">
                <a:solidFill>
                  <a:srgbClr val="000000"/>
                </a:solidFill>
                <a:latin typeface="Poppins Bold"/>
              </a:rPr>
              <a:t>FAISAL ALJOWAIE</a:t>
            </a:r>
          </a:p>
          <a:p>
            <a:pPr algn="ctr">
              <a:lnSpc>
                <a:spcPts val="5547"/>
              </a:lnSpc>
            </a:pPr>
          </a:p>
          <a:p>
            <a:pPr algn="ctr">
              <a:lnSpc>
                <a:spcPts val="5027"/>
              </a:lnSpc>
            </a:pPr>
          </a:p>
          <a:p>
            <a:pPr algn="ctr">
              <a:lnSpc>
                <a:spcPts val="4247"/>
              </a:lnSpc>
            </a:pPr>
            <a:r>
              <a:rPr lang="en-US" sz="3267" spc="457">
                <a:solidFill>
                  <a:srgbClr val="000000"/>
                </a:solidFill>
                <a:latin typeface="Poppins Medium"/>
              </a:rPr>
              <a:t>INTERNS AT SDAIA BOOTCAMP T5</a:t>
            </a:r>
          </a:p>
          <a:p>
            <a:pPr algn="ctr">
              <a:lnSpc>
                <a:spcPts val="4247"/>
              </a:lnSpc>
            </a:pPr>
            <a:r>
              <a:rPr lang="en-US" sz="3267" spc="457">
                <a:solidFill>
                  <a:srgbClr val="000000"/>
                </a:solidFill>
                <a:latin typeface="Poppins Medium"/>
              </a:rPr>
              <a:t>REGRESSION MODEL</a:t>
            </a:r>
          </a:p>
          <a:p>
            <a:pPr algn="ctr">
              <a:lnSpc>
                <a:spcPts val="5027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91457" y="5951131"/>
            <a:ext cx="2808776" cy="379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2624" r="0" b="21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98575" y="1289129"/>
            <a:ext cx="482600" cy="482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2926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2567" r="0" b="2567"/>
          <a:stretch>
            <a:fillRect/>
          </a:stretch>
        </p:blipFill>
        <p:spPr>
          <a:xfrm flipH="false" flipV="false" rot="0">
            <a:off x="1028700" y="2354424"/>
            <a:ext cx="8115300" cy="410913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2978" r="868" b="2978"/>
          <a:stretch>
            <a:fillRect/>
          </a:stretch>
        </p:blipFill>
        <p:spPr>
          <a:xfrm flipH="false" flipV="false" rot="0">
            <a:off x="9144000" y="5143500"/>
            <a:ext cx="8115300" cy="410913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56722" y="1336754"/>
            <a:ext cx="15203804" cy="101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  <a:spcBef>
                <a:spcPct val="0"/>
              </a:spcBef>
            </a:pPr>
            <a:r>
              <a:rPr lang="en-US" sz="3115" spc="311">
                <a:solidFill>
                  <a:srgbClr val="000000"/>
                </a:solidFill>
                <a:latin typeface="Poppins Bold Italics"/>
              </a:rPr>
              <a:t>DID THE LOW TEMPERATURE IN WINTER AFFECT THE REGISTERED USERS AND CASUAL USERS?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5112" y="1383222"/>
            <a:ext cx="482600" cy="4826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292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12089" t="0" r="12715" b="0"/>
          <a:stretch>
            <a:fillRect/>
          </a:stretch>
        </p:blipFill>
        <p:spPr>
          <a:xfrm flipH="false" flipV="false" rot="0">
            <a:off x="7032009" y="-223972"/>
            <a:ext cx="11445675" cy="107349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57303" y="3146105"/>
            <a:ext cx="11032557" cy="297879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45112" y="1345122"/>
            <a:ext cx="12744748" cy="105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 spc="320">
                <a:solidFill>
                  <a:srgbClr val="000000"/>
                </a:solidFill>
                <a:latin typeface="Poppins Bold Italics"/>
              </a:rPr>
              <a:t>     PREDICT THE TOTAL USERS THAT DEPENDS ON TIME 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90" r="0" b="1183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521700" y="3494444"/>
            <a:ext cx="8151630" cy="3170397"/>
            <a:chOff x="0" y="0"/>
            <a:chExt cx="10868840" cy="422719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0868840" cy="810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4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98296"/>
              <a:ext cx="10868840" cy="728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622300" y="1214278"/>
            <a:ext cx="1137145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spc="400">
                <a:solidFill>
                  <a:srgbClr val="E12926"/>
                </a:solidFill>
                <a:latin typeface="Poppins Bold Italics"/>
              </a:rPr>
              <a:t>CONCLUSIONS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51075" y="1261903"/>
            <a:ext cx="482600" cy="4826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2926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46200" y="3497460"/>
            <a:ext cx="6087880" cy="1582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 spc="320">
                <a:solidFill>
                  <a:srgbClr val="000000"/>
                </a:solidFill>
                <a:latin typeface="Poppins Bold Italics"/>
              </a:rPr>
              <a:t>WAYS TO STABILIZE / INCREASE THE NUMBER OF REGISTERED USERS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2348550">
            <a:off x="7846798" y="3882451"/>
            <a:ext cx="955600" cy="87278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521700" y="3497460"/>
            <a:ext cx="8151630" cy="1582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 spc="320">
                <a:solidFill>
                  <a:srgbClr val="000000"/>
                </a:solidFill>
                <a:latin typeface="Poppins Bold Italics"/>
              </a:rPr>
              <a:t>DEALING WITH EXTERNAL FACTORS AFFECTING THE NUMBER OF USERS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9309692" y="-3375767"/>
            <a:ext cx="133178" cy="14520103"/>
          </a:xfrm>
          <a:prstGeom prst="rect">
            <a:avLst/>
          </a:prstGeom>
          <a:solidFill>
            <a:srgbClr val="E12926"/>
          </a:solidFill>
        </p:spPr>
      </p:sp>
      <p:sp>
        <p:nvSpPr>
          <p:cNvPr name="AutoShape 3" id="3"/>
          <p:cNvSpPr/>
          <p:nvPr/>
        </p:nvSpPr>
        <p:spPr>
          <a:xfrm rot="0">
            <a:off x="2125777" y="3950874"/>
            <a:ext cx="147638" cy="1729935"/>
          </a:xfrm>
          <a:prstGeom prst="rect">
            <a:avLst/>
          </a:prstGeom>
          <a:solidFill>
            <a:srgbClr val="E12926"/>
          </a:solidFill>
        </p:spPr>
      </p:sp>
      <p:sp>
        <p:nvSpPr>
          <p:cNvPr name="AutoShape 4" id="4"/>
          <p:cNvSpPr/>
          <p:nvPr/>
        </p:nvSpPr>
        <p:spPr>
          <a:xfrm rot="0">
            <a:off x="5955742" y="3911899"/>
            <a:ext cx="147638" cy="1729935"/>
          </a:xfrm>
          <a:prstGeom prst="rect">
            <a:avLst/>
          </a:prstGeom>
          <a:solidFill>
            <a:srgbClr val="E12926"/>
          </a:solidFill>
        </p:spPr>
      </p:sp>
      <p:sp>
        <p:nvSpPr>
          <p:cNvPr name="AutoShape 5" id="5"/>
          <p:cNvSpPr/>
          <p:nvPr/>
        </p:nvSpPr>
        <p:spPr>
          <a:xfrm rot="0">
            <a:off x="7782114" y="3950874"/>
            <a:ext cx="156315" cy="2968915"/>
          </a:xfrm>
          <a:prstGeom prst="rect">
            <a:avLst/>
          </a:prstGeom>
          <a:solidFill>
            <a:srgbClr val="E12926"/>
          </a:solidFill>
        </p:spPr>
      </p:sp>
      <p:sp>
        <p:nvSpPr>
          <p:cNvPr name="AutoShape 6" id="6"/>
          <p:cNvSpPr/>
          <p:nvPr/>
        </p:nvSpPr>
        <p:spPr>
          <a:xfrm rot="0">
            <a:off x="12911229" y="3950874"/>
            <a:ext cx="147638" cy="1729935"/>
          </a:xfrm>
          <a:prstGeom prst="rect">
            <a:avLst/>
          </a:prstGeom>
          <a:solidFill>
            <a:srgbClr val="E12926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87655" y="6919789"/>
            <a:ext cx="1473587" cy="147358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054123" y="5752376"/>
            <a:ext cx="2098513" cy="85010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978763" y="6919789"/>
            <a:ext cx="1919332" cy="85940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371088" y="7023508"/>
            <a:ext cx="1918369" cy="191836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764011" y="5783396"/>
            <a:ext cx="1898461" cy="66621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842088" y="6661620"/>
            <a:ext cx="1851465" cy="99833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44759" y="5783396"/>
            <a:ext cx="1509675" cy="1756449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>
            <a:off x="4050630" y="3911899"/>
            <a:ext cx="147637" cy="2937895"/>
          </a:xfrm>
          <a:prstGeom prst="rect">
            <a:avLst/>
          </a:prstGeom>
          <a:solidFill>
            <a:srgbClr val="E12926"/>
          </a:solidFill>
        </p:spPr>
      </p:sp>
      <p:sp>
        <p:nvSpPr>
          <p:cNvPr name="AutoShape 15" id="15"/>
          <p:cNvSpPr/>
          <p:nvPr/>
        </p:nvSpPr>
        <p:spPr>
          <a:xfrm rot="0">
            <a:off x="11330272" y="3950874"/>
            <a:ext cx="146931" cy="2985574"/>
          </a:xfrm>
          <a:prstGeom prst="rect">
            <a:avLst/>
          </a:prstGeom>
          <a:solidFill>
            <a:srgbClr val="E12926"/>
          </a:solidFill>
        </p:spPr>
      </p:sp>
      <p:sp>
        <p:nvSpPr>
          <p:cNvPr name="AutoShape 16" id="16"/>
          <p:cNvSpPr/>
          <p:nvPr/>
        </p:nvSpPr>
        <p:spPr>
          <a:xfrm rot="0">
            <a:off x="14649289" y="3950874"/>
            <a:ext cx="147689" cy="2651608"/>
          </a:xfrm>
          <a:prstGeom prst="rect">
            <a:avLst/>
          </a:prstGeom>
          <a:solidFill>
            <a:srgbClr val="E12926"/>
          </a:solidFill>
        </p:spPr>
      </p:sp>
      <p:sp>
        <p:nvSpPr>
          <p:cNvPr name="AutoShape 17" id="17"/>
          <p:cNvSpPr/>
          <p:nvPr/>
        </p:nvSpPr>
        <p:spPr>
          <a:xfrm rot="0">
            <a:off x="16488643" y="3817696"/>
            <a:ext cx="147689" cy="1894133"/>
          </a:xfrm>
          <a:prstGeom prst="rect">
            <a:avLst/>
          </a:prstGeom>
          <a:solidFill>
            <a:srgbClr val="E12926"/>
          </a:solid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128007" y="5783396"/>
            <a:ext cx="1714081" cy="124011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740344" y="5641834"/>
            <a:ext cx="1518956" cy="1518956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rot="0">
            <a:off x="9565604" y="3911899"/>
            <a:ext cx="147638" cy="1729935"/>
          </a:xfrm>
          <a:prstGeom prst="rect">
            <a:avLst/>
          </a:prstGeom>
          <a:solidFill>
            <a:srgbClr val="E12926"/>
          </a:solid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2361" y="1486369"/>
            <a:ext cx="1595970" cy="1308696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040238" y="1658201"/>
            <a:ext cx="3063142" cy="1136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8"/>
              </a:lnSpc>
            </a:pPr>
            <a:r>
              <a:rPr lang="en-US" sz="7022" spc="70">
                <a:solidFill>
                  <a:srgbClr val="FFCC00"/>
                </a:solidFill>
                <a:latin typeface="Poppins Bold Bold Italics"/>
              </a:rPr>
              <a:t>Tools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0791" r="0" b="493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762000"/>
            <a:ext cx="8794832" cy="5954513"/>
            <a:chOff x="0" y="0"/>
            <a:chExt cx="11726442" cy="7939350"/>
          </a:xfrm>
        </p:grpSpPr>
        <p:sp>
          <p:nvSpPr>
            <p:cNvPr name="TextBox 4" id="4"/>
            <p:cNvSpPr txBox="true"/>
            <p:nvPr/>
          </p:nvSpPr>
          <p:spPr>
            <a:xfrm rot="-592460">
              <a:off x="262556" y="1262830"/>
              <a:ext cx="11073552" cy="336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37"/>
                </a:lnSpc>
                <a:spcBef>
                  <a:spcPct val="0"/>
                </a:spcBef>
              </a:pPr>
              <a:r>
                <a:rPr lang="en-US" sz="18237">
                  <a:solidFill>
                    <a:srgbClr val="FFCC00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-515361">
              <a:off x="1456327" y="4171891"/>
              <a:ext cx="10098890" cy="30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14"/>
                </a:lnSpc>
                <a:spcBef>
                  <a:spcPct val="0"/>
                </a:spcBef>
              </a:pPr>
              <a:r>
                <a:rPr lang="en-US" sz="16414">
                  <a:solidFill>
                    <a:srgbClr val="FFCC00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7667" y="1053378"/>
            <a:ext cx="11697134" cy="7412919"/>
            <a:chOff x="0" y="0"/>
            <a:chExt cx="15596178" cy="988389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6675"/>
              <a:ext cx="15596173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 spc="60">
                  <a:solidFill>
                    <a:srgbClr val="E12926"/>
                  </a:solidFill>
                  <a:latin typeface="Poppins Bold Bold Italics"/>
                </a:rPr>
                <a:t>Today's Topics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84128"/>
              <a:ext cx="15596178" cy="848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24"/>
                </a:lnSpc>
              </a:pPr>
              <a:r>
                <a:rPr lang="en-US" sz="3942" spc="394">
                  <a:solidFill>
                    <a:srgbClr val="222321"/>
                  </a:solidFill>
                  <a:latin typeface="Poppins Bold Italics"/>
                </a:rPr>
                <a:t>OUR DISCUSSION FLOW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04161"/>
              <a:ext cx="15596178" cy="6779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7"/>
                </a:lnSpc>
              </a:pPr>
              <a:r>
                <a:rPr lang="en-US" sz="4004" spc="40">
                  <a:solidFill>
                    <a:srgbClr val="222321"/>
                  </a:solidFill>
                  <a:latin typeface="Poppins Medium"/>
                </a:rPr>
                <a:t>- Capital Bikeshare Overview</a:t>
              </a:r>
            </a:p>
            <a:p>
              <a:pPr>
                <a:lnSpc>
                  <a:spcPts val="6007"/>
                </a:lnSpc>
              </a:pPr>
              <a:r>
                <a:rPr lang="en-US" sz="4004" spc="40">
                  <a:solidFill>
                    <a:srgbClr val="222321"/>
                  </a:solidFill>
                  <a:latin typeface="Poppins Medium"/>
                </a:rPr>
                <a:t>- About Dataset </a:t>
              </a:r>
            </a:p>
            <a:p>
              <a:pPr>
                <a:lnSpc>
                  <a:spcPts val="6007"/>
                </a:lnSpc>
              </a:pPr>
              <a:r>
                <a:rPr lang="en-US" sz="4004" spc="40">
                  <a:solidFill>
                    <a:srgbClr val="222321"/>
                  </a:solidFill>
                  <a:latin typeface="Poppins Medium"/>
                </a:rPr>
                <a:t>- Questions</a:t>
              </a:r>
            </a:p>
            <a:p>
              <a:pPr>
                <a:lnSpc>
                  <a:spcPts val="6007"/>
                </a:lnSpc>
              </a:pPr>
              <a:r>
                <a:rPr lang="en-US" sz="2344" spc="23">
                  <a:solidFill>
                    <a:srgbClr val="222321"/>
                  </a:solidFill>
                  <a:latin typeface="Poppins Medium"/>
                </a:rPr>
                <a:t>- Algorithms</a:t>
              </a:r>
            </a:p>
            <a:p>
              <a:pPr>
                <a:lnSpc>
                  <a:spcPts val="6007"/>
                </a:lnSpc>
              </a:pPr>
              <a:r>
                <a:rPr lang="en-US" sz="2344" spc="23">
                  <a:solidFill>
                    <a:srgbClr val="222321"/>
                  </a:solidFill>
                  <a:latin typeface="Poppins Medium"/>
                </a:rPr>
                <a:t>- Conclusions</a:t>
              </a:r>
            </a:p>
            <a:p>
              <a:pPr>
                <a:lnSpc>
                  <a:spcPts val="6007"/>
                </a:lnSpc>
              </a:pPr>
              <a:r>
                <a:rPr lang="en-US" sz="4004" spc="40">
                  <a:solidFill>
                    <a:srgbClr val="222321"/>
                  </a:solidFill>
                  <a:latin typeface="Poppins Medium"/>
                </a:rPr>
                <a:t>- Tools</a:t>
              </a:r>
            </a:p>
            <a:p>
              <a:pPr>
                <a:lnSpc>
                  <a:spcPts val="4357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3194800" y="-413771"/>
            <a:ext cx="5374111" cy="11323320"/>
          </a:xfrm>
          <a:prstGeom prst="rect">
            <a:avLst/>
          </a:prstGeom>
          <a:solidFill>
            <a:srgbClr val="FFCC00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00854" y="2637377"/>
            <a:ext cx="7402946" cy="5221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23972" y="-167032"/>
            <a:ext cx="13406874" cy="10640044"/>
          </a:xfrm>
          <a:prstGeom prst="rect">
            <a:avLst/>
          </a:prstGeom>
          <a:solidFill>
            <a:srgbClr val="FAFBF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269805" y="1373885"/>
            <a:ext cx="1345294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5999" spc="59">
                <a:solidFill>
                  <a:srgbClr val="E12926"/>
                </a:solidFill>
                <a:latin typeface="Poppins Bold Bold Italics"/>
              </a:rPr>
              <a:t>Capital Bikeshare Overview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69482" y="3181573"/>
            <a:ext cx="6978468" cy="394283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69805" y="3086323"/>
            <a:ext cx="9487699" cy="540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48"/>
              </a:lnSpc>
            </a:pPr>
            <a:r>
              <a:rPr lang="en-US" sz="3632" spc="36">
                <a:solidFill>
                  <a:srgbClr val="222321"/>
                </a:solidFill>
                <a:latin typeface="Poppins Medium"/>
              </a:rPr>
              <a:t>- Capital Bikeshare</a:t>
            </a:r>
            <a:r>
              <a:rPr lang="en-US" sz="328" spc="3">
                <a:solidFill>
                  <a:srgbClr val="222321"/>
                </a:solidFill>
                <a:latin typeface="Poppins Medium"/>
              </a:rPr>
              <a:t> (also abbreviated CaBi) is a </a:t>
            </a:r>
            <a:r>
              <a:rPr lang="en-US" sz="328" spc="3">
                <a:solidFill>
                  <a:srgbClr val="222321"/>
                </a:solidFill>
                <a:latin typeface="Poppins Medium"/>
              </a:rPr>
              <a:t>bicycle-sharing system</a:t>
            </a:r>
            <a:r>
              <a:rPr lang="en-US" sz="328" spc="3">
                <a:solidFill>
                  <a:srgbClr val="222321"/>
                </a:solidFill>
                <a:latin typeface="Poppins Medium"/>
              </a:rPr>
              <a:t> which serves </a:t>
            </a:r>
            <a:r>
              <a:rPr lang="en-US" sz="328" spc="3">
                <a:solidFill>
                  <a:srgbClr val="222321"/>
                </a:solidFill>
                <a:latin typeface="Poppins Medium"/>
              </a:rPr>
              <a:t>Washington</a:t>
            </a:r>
            <a:r>
              <a:rPr lang="en-US" sz="328" spc="3">
                <a:solidFill>
                  <a:srgbClr val="222321"/>
                </a:solidFill>
                <a:latin typeface="Poppins Medium"/>
              </a:rPr>
              <a:t> .</a:t>
            </a:r>
          </a:p>
          <a:p>
            <a:pPr>
              <a:lnSpc>
                <a:spcPts val="5448"/>
              </a:lnSpc>
            </a:pPr>
          </a:p>
          <a:p>
            <a:pPr>
              <a:lnSpc>
                <a:spcPts val="5448"/>
              </a:lnSpc>
            </a:pPr>
            <a:r>
              <a:rPr lang="en-US" sz="3632" spc="36">
                <a:solidFill>
                  <a:srgbClr val="222321"/>
                </a:solidFill>
                <a:latin typeface="Poppins Medium"/>
              </a:rPr>
              <a:t>- Opened in September 2010, the system was the largest bike sharing service in the United States</a:t>
            </a:r>
          </a:p>
          <a:p>
            <a:pPr>
              <a:lnSpc>
                <a:spcPts val="469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0318" y="1028700"/>
            <a:ext cx="7843682" cy="8173997"/>
            <a:chOff x="0" y="0"/>
            <a:chExt cx="10458243" cy="1089866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1791" r="0" b="11791"/>
            <a:stretch>
              <a:fillRect/>
            </a:stretch>
          </p:blipFill>
          <p:spPr>
            <a:xfrm>
              <a:off x="0" y="0"/>
              <a:ext cx="6802829" cy="3463554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9206" t="0" r="29206" b="0"/>
            <a:stretch>
              <a:fillRect/>
            </a:stretch>
          </p:blipFill>
          <p:spPr>
            <a:xfrm>
              <a:off x="7056829" y="0"/>
              <a:ext cx="3401414" cy="5449332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8442" t="0" r="18442" b="0"/>
            <a:stretch>
              <a:fillRect/>
            </a:stretch>
          </p:blipFill>
          <p:spPr>
            <a:xfrm>
              <a:off x="0" y="3717554"/>
              <a:ext cx="6802829" cy="7181109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22" t="0" r="22" b="0"/>
            <a:stretch>
              <a:fillRect/>
            </a:stretch>
          </p:blipFill>
          <p:spPr>
            <a:xfrm>
              <a:off x="7056829" y="5703332"/>
              <a:ext cx="3401414" cy="5195332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269805" y="1036678"/>
            <a:ext cx="8108046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spc="50">
                <a:solidFill>
                  <a:srgbClr val="E12926"/>
                </a:solidFill>
                <a:latin typeface="Poppins Bold Bold Italics"/>
              </a:rPr>
              <a:t>Capital Bikeshare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9805" y="2681470"/>
            <a:ext cx="8115300" cy="635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8"/>
              </a:lnSpc>
            </a:pPr>
            <a:r>
              <a:rPr lang="en-US" sz="3098" spc="30">
                <a:solidFill>
                  <a:srgbClr val="000000"/>
                </a:solidFill>
                <a:latin typeface="Poppins Medium"/>
              </a:rPr>
              <a:t>- In April 2011, it had 11,000 members and 1,100 bikes in circulation.</a:t>
            </a:r>
          </a:p>
          <a:p>
            <a:pPr>
              <a:lnSpc>
                <a:spcPts val="4648"/>
              </a:lnSpc>
            </a:pPr>
          </a:p>
          <a:p>
            <a:pPr>
              <a:lnSpc>
                <a:spcPts val="4648"/>
              </a:lnSpc>
            </a:pPr>
            <a:r>
              <a:rPr lang="en-US" sz="3098" spc="30">
                <a:solidFill>
                  <a:srgbClr val="000000"/>
                </a:solidFill>
                <a:latin typeface="Poppins Medium"/>
              </a:rPr>
              <a:t>- In September 2011, Capital Bikeshare announced it had reached 18,000 members and one million rides in its first year of operation, doubling initial expectations.</a:t>
            </a:r>
          </a:p>
          <a:p>
            <a:pPr>
              <a:lnSpc>
                <a:spcPts val="4648"/>
              </a:lnSpc>
            </a:pPr>
          </a:p>
          <a:p>
            <a:pPr>
              <a:lnSpc>
                <a:spcPts val="4648"/>
              </a:lnSpc>
            </a:pPr>
            <a:r>
              <a:rPr lang="en-US" sz="3098" spc="30">
                <a:solidFill>
                  <a:srgbClr val="000000"/>
                </a:solidFill>
                <a:latin typeface="Poppins Medium"/>
              </a:rPr>
              <a:t>-As of May 2021, it had 627 stations and 5,400+ bicycles.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85616"/>
            <a:ext cx="18617764" cy="11038622"/>
          </a:xfrm>
          <a:prstGeom prst="rect">
            <a:avLst/>
          </a:prstGeom>
          <a:solidFill>
            <a:srgbClr val="FAFBF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851197" y="1139633"/>
            <a:ext cx="612628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60">
                <a:solidFill>
                  <a:srgbClr val="E12926"/>
                </a:solidFill>
                <a:latin typeface="Poppins Bold Bold Italics"/>
              </a:rPr>
              <a:t>Dataset</a:t>
            </a:r>
            <a:r>
              <a:rPr lang="en-US" sz="6000" spc="60">
                <a:solidFill>
                  <a:srgbClr val="000000"/>
                </a:solidFill>
                <a:latin typeface="Poppins Bold Bold Italics"/>
              </a:rPr>
              <a:t>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76347" y="4124309"/>
            <a:ext cx="6875477" cy="397198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955196">
            <a:off x="3413350" y="5888379"/>
            <a:ext cx="1749127" cy="44384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661488" y="2978876"/>
            <a:ext cx="3252850" cy="216462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1721" y="1206308"/>
            <a:ext cx="1419768" cy="88541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574360" y="8980200"/>
            <a:ext cx="7663864" cy="55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715900" y="4349329"/>
            <a:ext cx="7663864" cy="55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14" y="7340286"/>
            <a:ext cx="6170216" cy="485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8"/>
              </a:lnSpc>
              <a:spcBef>
                <a:spcPct val="0"/>
              </a:spcBef>
            </a:pPr>
            <a:r>
              <a:rPr lang="en-US" sz="2999" spc="299">
                <a:solidFill>
                  <a:srgbClr val="000000"/>
                </a:solidFill>
                <a:latin typeface="Poppins Bold Italics"/>
              </a:rPr>
              <a:t>17,379 ROWS, 14 COLUMNS.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04992" y="-241044"/>
            <a:ext cx="18697984" cy="2668496"/>
          </a:xfrm>
          <a:prstGeom prst="rect">
            <a:avLst/>
          </a:prstGeom>
          <a:solidFill>
            <a:srgbClr val="FFCC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4873942" y="214972"/>
            <a:ext cx="2701475" cy="229625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70886" y="2856569"/>
            <a:ext cx="7470625" cy="2072323"/>
            <a:chOff x="0" y="0"/>
            <a:chExt cx="9960833" cy="276309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97135" cy="597135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2926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058285" y="-38100"/>
              <a:ext cx="8902548" cy="2801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320">
                  <a:solidFill>
                    <a:srgbClr val="000000"/>
                  </a:solidFill>
                  <a:latin typeface="Poppins Bold Italics"/>
                </a:rPr>
                <a:t>WHAT ARE THE MOST CROWDED DAYS AND WHAT TIME WAS IT?</a:t>
              </a:r>
            </a:p>
            <a:p>
              <a:pPr>
                <a:lnSpc>
                  <a:spcPts val="416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58285" y="1704432"/>
              <a:ext cx="8902548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99325" y="2743689"/>
            <a:ext cx="7813232" cy="2072323"/>
            <a:chOff x="0" y="0"/>
            <a:chExt cx="10417643" cy="276309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24520" cy="624520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2926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106819" y="-38100"/>
              <a:ext cx="9310824" cy="2801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320">
                  <a:solidFill>
                    <a:srgbClr val="000000"/>
                  </a:solidFill>
                  <a:latin typeface="Poppins Bold Italics"/>
                </a:rPr>
                <a:t>WHAT IS THE DIFFERENCE BETWEEN REGISTERED AND CASUAL USERS?</a:t>
              </a:r>
            </a:p>
            <a:p>
              <a:pPr>
                <a:lnSpc>
                  <a:spcPts val="416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06819" y="1805579"/>
              <a:ext cx="9310824" cy="578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0886" y="4928892"/>
            <a:ext cx="7470625" cy="2072322"/>
            <a:chOff x="0" y="0"/>
            <a:chExt cx="9960833" cy="276309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97135" cy="597135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292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058285" y="-38100"/>
              <a:ext cx="8902548" cy="2801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320">
                  <a:solidFill>
                    <a:srgbClr val="000000"/>
                  </a:solidFill>
                  <a:latin typeface="Poppins Bold Italics"/>
                </a:rPr>
                <a:t>HOW DOES THE SEASON AFFECT THE NUMBER OF USERS?</a:t>
              </a:r>
            </a:p>
            <a:p>
              <a:pPr>
                <a:lnSpc>
                  <a:spcPts val="416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58285" y="1704432"/>
              <a:ext cx="8902548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499325" y="4928892"/>
            <a:ext cx="7813232" cy="3657044"/>
            <a:chOff x="0" y="0"/>
            <a:chExt cx="10417643" cy="487605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4520" cy="624520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2926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106819" y="-38100"/>
              <a:ext cx="9310824" cy="4914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320">
                  <a:solidFill>
                    <a:srgbClr val="000000"/>
                  </a:solidFill>
                  <a:latin typeface="Poppins Bold"/>
                </a:rPr>
                <a:t>DID THE LOW TEMPERATURE IN WINTER AFFECT THE REGISTERED USERS AND CASUAL USERS?</a:t>
              </a:r>
            </a:p>
            <a:p>
              <a:pPr>
                <a:lnSpc>
                  <a:spcPts val="4160"/>
                </a:lnSpc>
              </a:pPr>
            </a:p>
            <a:p>
              <a:pPr>
                <a:lnSpc>
                  <a:spcPts val="4160"/>
                </a:lnSpc>
              </a:pPr>
            </a:p>
            <a:p>
              <a:pPr>
                <a:lnSpc>
                  <a:spcPts val="41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0886" y="7599796"/>
            <a:ext cx="442808" cy="442808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2926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513695" y="936104"/>
            <a:ext cx="8496385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60">
                <a:solidFill>
                  <a:srgbClr val="FAFBFB"/>
                </a:solidFill>
                <a:latin typeface="Poppins Medium"/>
              </a:rPr>
              <a:t>Common questions</a:t>
            </a:r>
          </a:p>
          <a:p>
            <a:pPr>
              <a:lnSpc>
                <a:spcPts val="7800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070886" y="7114291"/>
            <a:ext cx="14609829" cy="2943290"/>
            <a:chOff x="0" y="0"/>
            <a:chExt cx="19479772" cy="392438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38100"/>
              <a:ext cx="19479772" cy="1999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320">
                  <a:solidFill>
                    <a:srgbClr val="000000"/>
                  </a:solidFill>
                  <a:latin typeface="Poppins Bold Semi-Bold Italics"/>
                </a:rPr>
                <a:t>     </a:t>
              </a:r>
            </a:p>
            <a:p>
              <a:pPr>
                <a:lnSpc>
                  <a:spcPts val="4160"/>
                </a:lnSpc>
              </a:pPr>
              <a:r>
                <a:rPr lang="en-US" sz="3200" spc="320">
                  <a:solidFill>
                    <a:srgbClr val="000000"/>
                  </a:solidFill>
                  <a:latin typeface="Arimo Italics"/>
                </a:rPr>
                <a:t>     Predict the total users that depends on time .</a:t>
              </a:r>
            </a:p>
            <a:p>
              <a:pPr>
                <a:lnSpc>
                  <a:spcPts val="356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2956664"/>
              <a:ext cx="19479772" cy="967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2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5694" y="2243736"/>
            <a:ext cx="482600" cy="4826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292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403" t="47" r="0" b="47"/>
          <a:stretch>
            <a:fillRect/>
          </a:stretch>
        </p:blipFill>
        <p:spPr>
          <a:xfrm flipH="false" flipV="false" rot="0">
            <a:off x="8580778" y="1176668"/>
            <a:ext cx="7968943" cy="793366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37694" y="2205636"/>
            <a:ext cx="6443084" cy="182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 spc="36">
                <a:solidFill>
                  <a:srgbClr val="222321"/>
                </a:solidFill>
                <a:latin typeface="Poppins Bold Bold Italics"/>
              </a:rPr>
              <a:t>What are the most crowded days and </a:t>
            </a:r>
          </a:p>
          <a:p>
            <a:pPr algn="l">
              <a:lnSpc>
                <a:spcPts val="4809"/>
              </a:lnSpc>
            </a:pPr>
            <a:r>
              <a:rPr lang="en-US" sz="3699" spc="36">
                <a:solidFill>
                  <a:srgbClr val="222321"/>
                </a:solidFill>
                <a:latin typeface="Poppins Bold Bold Italics"/>
              </a:rPr>
              <a:t>what time was it 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FAFBF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964674" y="1272893"/>
            <a:ext cx="16323326" cy="19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spc="39">
                <a:solidFill>
                  <a:srgbClr val="000000"/>
                </a:solidFill>
                <a:latin typeface="Poppins Bold Bold Italics"/>
              </a:rPr>
              <a:t>What is the difference between registered and casual users?</a:t>
            </a:r>
          </a:p>
          <a:p>
            <a:pPr>
              <a:lnSpc>
                <a:spcPts val="5199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72041" y="2702864"/>
            <a:ext cx="12083754" cy="655543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266792" y="1310993"/>
            <a:ext cx="482600" cy="4826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2926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967" r="0" b="676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11529" y="1603055"/>
            <a:ext cx="482600" cy="482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2926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76083" y="2825089"/>
            <a:ext cx="11301259" cy="613093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48129" y="1603055"/>
            <a:ext cx="16811371" cy="1978483"/>
            <a:chOff x="0" y="0"/>
            <a:chExt cx="22415161" cy="263797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22415161" cy="1731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99"/>
                </a:lnSpc>
              </a:pPr>
              <a:r>
                <a:rPr lang="en-US" sz="3999" spc="-67">
                  <a:solidFill>
                    <a:srgbClr val="000000"/>
                  </a:solidFill>
                  <a:latin typeface="Poppins Bold Bold Italics"/>
                </a:rPr>
                <a:t>How does the season affect the number of users?</a:t>
              </a:r>
            </a:p>
            <a:p>
              <a:pPr>
                <a:lnSpc>
                  <a:spcPts val="519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09076"/>
              <a:ext cx="22415161" cy="728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2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DAExSzHnbAA</dc:identifier>
  <dcterms:modified xsi:type="dcterms:W3CDTF">2011-08-01T06:04:30Z</dcterms:modified>
  <cp:revision>1</cp:revision>
  <dc:title>Black and Green Illustrated Bicycle Product Presentation</dc:title>
</cp:coreProperties>
</file>